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ppt/presentation.xml" ContentType="application/vnd.openxmlformats-officedocument.presentationml.presentation.main+xml"/>
  <Override PartName="/ppt/slideMasters/slideMaster.xml" ContentType="application/vnd.openxmlformats-officedocument.presentationml.slideMaster+xml"/>
  <Override PartName="/ppt/slideLayouts/slideLayout.xml" ContentType="application/vnd.openxmlformats-officedocument.presentationml.slideLayout+xml"/>
  <Override PartName="/ppt/theme/theme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slides/slide1.xml" ContentType="application/vnd.openxmlformats-officedocument.presentationml.slide+xml"/>
</Types>
</file>

<file path=_rels/.rels>&#65279;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>
  <p:sldMasterIdLst>
    <p:sldMasterId id="2147483648" r:id="rId1"/>
  </p:sldMasterIdLst>
  <p:sldIdLst>
    <p:sldId id="256" r:id="rId5"/>
  </p:sldIdLst>
  <p:sldSz cx="47840900" cy="43853100"/>
  <p:notesSz cx="6858000" cy="9144000"/>
</p:presentation>
</file>

<file path=ppt/presProps.xml><?xml version="1.0" encoding="utf-8"?>
<p:presentationPr xmlns:p="http://schemas.openxmlformats.org/presentationml/2006/main" xmlns:a="http://schemas.openxmlformats.org/drawingml/2006/main" xmlns:r="http://schemas.openxmlformats.org/officeDocument/2006/relationships">
</p:presentationPr>
</file>

<file path=ppt/tableStyles.xml><?xml version="1.0" encoding="utf-8"?>
<a:tblStyleLst xmlns:a="http://schemas.openxmlformats.org/drawingml/2006/main" def="{5C22544A-7EE6-4342-B048-85BDC9FD1C3A}">
</a:tblStyleLst>
</file>

<file path=ppt/_rels/presentation.xml.rels>&#65279;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.xml"/><Relationship Id="rId2" Type="http://schemas.openxmlformats.org/officeDocument/2006/relationships/theme" Target="theme/theme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5" Type="http://schemas.openxmlformats.org/officeDocument/2006/relationships/slide" Target="slides/slide1.xml"/></Relationships>
</file>

<file path=ppt/slideLayouts/_rels/slideLayout.xml.rels>&#65279;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slideLayout.xml><?xml version="1.0" encoding="utf-8"?>
<p:sldLayout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Masters/_rels/slideMaster.xml.rels>&#65279;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theme" Target="../theme/theme.xml"/></Relationships>
</file>

<file path=ppt/slideMasters/slideMaster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</p:sldMaster>
</file>

<file path=ppt/slides/_rels/slide1.xml.rels>&#65279;<?xml version="1.0" encoding="UTF-8" standalone="yes"?>
<Relationships xmlns="http://schemas.openxmlformats.org/package/2006/relationships"><Relationship Id="rPictId0" Type="http://schemas.openxmlformats.org/officeDocument/2006/relationships/image" Target="../media/image1.jpeg"/><Relationship Id="rId1" Type="http://schemas.openxmlformats.org/officeDocument/2006/relationships/slideLayout" Target="../slideLayouts/slideLayout.xm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"/>
          <p:cNvPicPr>
            <a:picLocks noChangeAspect="1"/>
          </p:cNvPicPr>
          <p:nvPr/>
        </p:nvPicPr>
        <p:blipFill>
          <a:blip r:embed="rPictId0"/>
          <a:stretch>
            <a:fillRect/>
          </a:stretch>
        </p:blipFill>
        <p:spPr>
          <a:xfrm>
            <a:off x="2597150" y="4171950"/>
            <a:ext cx="44513500" cy="39312850"/>
          </a:xfrm>
          <a:prstGeom prst="rect">
            <a:avLst/>
          </a:prstGeom>
        </p:spPr>
      </p:pic>
      <p:sp>
        <p:nvSpPr>
          <p:cNvPr id="3" name=""/>
          <p:cNvSpPr/>
          <p:nvPr/>
        </p:nvSpPr>
        <p:spPr>
          <a:xfrm>
            <a:off x="11283950" y="1219200"/>
            <a:ext cx="25520650" cy="2616200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indent="0">
              <a:lnSpc>
                <a:spcPts val="7700"/>
              </a:lnSpc>
            </a:pPr>
            <a:r>
              <a:rPr lang="ru" b="1" sz="6400" spc="-50">
                <a:latin typeface="Arial"/>
              </a:rPr>
              <a:t>КАРТА ГРАДОСТРОИТЕЛЬНОГО ЗОНИРОВАНИЯ ТЕРРИТОРИИ</a:t>
            </a:r>
          </a:p>
          <a:p>
            <a:pPr algn="ctr" indent="0">
              <a:lnSpc>
                <a:spcPts val="7700"/>
              </a:lnSpc>
            </a:pPr>
            <a:r>
              <a:rPr lang="ru" b="1" sz="6400" spc="-50">
                <a:latin typeface="Arial"/>
              </a:rPr>
              <a:t>ЮРЬЕВСКОГО СЕЛЬСКОГО ПОСЕЛЕНИЯ КОТЕЛЬНИЧСКОГО РАЙОНА КИРОВСКОЙ ОБЛАСТИ</a:t>
            </a:r>
          </a:p>
        </p:txBody>
      </p:sp>
      <p:sp>
        <p:nvSpPr>
          <p:cNvPr id="4" name=""/>
          <p:cNvSpPr/>
          <p:nvPr/>
        </p:nvSpPr>
        <p:spPr>
          <a:xfrm>
            <a:off x="10140950" y="4013200"/>
            <a:ext cx="27768550" cy="952500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indent="0"/>
            <a:r>
              <a:rPr lang="ru" b="1" sz="6400" spc="-50">
                <a:latin typeface="Arial"/>
              </a:rPr>
              <a:t>(ЗОНЫ С ОСОБЫМИ УСЛОВИЯМИ ИСПОЛЬЗОВАНИЯ ТЕРРИТОРИИ)</a:t>
            </a:r>
          </a:p>
        </p:txBody>
      </p:sp>
      <p:sp>
        <p:nvSpPr>
          <p:cNvPr id="5" name=""/>
          <p:cNvSpPr/>
          <p:nvPr/>
        </p:nvSpPr>
        <p:spPr>
          <a:xfrm>
            <a:off x="1695450" y="5207000"/>
            <a:ext cx="4705350" cy="381000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indent="0"/>
            <a:r>
              <a:rPr lang="ru" i="1" sz="3400" spc="-50">
                <a:latin typeface="Arial"/>
              </a:rPr>
              <a:t>Условные обозначения</a:t>
            </a:r>
          </a:p>
        </p:txBody>
      </p:sp>
      <p:sp>
        <p:nvSpPr>
          <p:cNvPr id="6" name=""/>
          <p:cNvSpPr/>
          <p:nvPr/>
        </p:nvSpPr>
        <p:spPr>
          <a:xfrm>
            <a:off x="1695450" y="6057900"/>
            <a:ext cx="3549650" cy="368300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indent="0"/>
            <a:r>
              <a:rPr lang="ru" sz="2400">
                <a:latin typeface="Arial"/>
              </a:rPr>
              <a:t>Территориальные зоны</a:t>
            </a:r>
          </a:p>
        </p:txBody>
      </p:sp>
      <p:sp>
        <p:nvSpPr>
          <p:cNvPr id="7" name=""/>
          <p:cNvSpPr/>
          <p:nvPr/>
        </p:nvSpPr>
        <p:spPr>
          <a:xfrm>
            <a:off x="1676400" y="6864350"/>
            <a:ext cx="1917700" cy="285750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indent="0"/>
            <a:r>
              <a:rPr lang="ru" sz="2400">
                <a:latin typeface="Arial"/>
              </a:rPr>
              <a:t>Жилые зоны</a:t>
            </a:r>
          </a:p>
        </p:txBody>
      </p:sp>
      <p:sp>
        <p:nvSpPr>
          <p:cNvPr id="8" name=""/>
          <p:cNvSpPr/>
          <p:nvPr/>
        </p:nvSpPr>
        <p:spPr>
          <a:xfrm>
            <a:off x="3613150" y="7600950"/>
            <a:ext cx="7639050" cy="654050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indent="0">
              <a:lnSpc>
                <a:spcPts val="2800"/>
              </a:lnSpc>
            </a:pPr>
            <a:r>
              <a:rPr lang="ru" sz="2400">
                <a:latin typeface="Arial"/>
              </a:rPr>
              <a:t>зона индивидуальной жилои застройки и блокированной жилой застройки усадебного типа</a:t>
            </a:r>
          </a:p>
        </p:txBody>
      </p:sp>
      <p:sp>
        <p:nvSpPr>
          <p:cNvPr id="9" name=""/>
          <p:cNvSpPr/>
          <p:nvPr/>
        </p:nvSpPr>
        <p:spPr>
          <a:xfrm>
            <a:off x="3613150" y="8839200"/>
            <a:ext cx="8286750" cy="723900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algn="just" indent="0">
              <a:lnSpc>
                <a:spcPts val="2800"/>
              </a:lnSpc>
            </a:pPr>
            <a:r>
              <a:rPr lang="ru" sz="2400">
                <a:latin typeface="Arial"/>
              </a:rPr>
              <a:t>зона многоквартирных жилых домов высотой 2-3 этажа (отдельно стоящих или секционных)</a:t>
            </a:r>
          </a:p>
        </p:txBody>
      </p:sp>
      <p:sp>
        <p:nvSpPr>
          <p:cNvPr id="10" name=""/>
          <p:cNvSpPr/>
          <p:nvPr/>
        </p:nvSpPr>
        <p:spPr>
          <a:xfrm>
            <a:off x="3613150" y="10344150"/>
            <a:ext cx="5391150" cy="285750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indent="0"/>
            <a:r>
              <a:rPr lang="ru" sz="2400">
                <a:latin typeface="Arial"/>
              </a:rPr>
              <a:t>зона коллективных садов, огородов</a:t>
            </a:r>
          </a:p>
        </p:txBody>
      </p:sp>
      <p:sp>
        <p:nvSpPr>
          <p:cNvPr id="11" name=""/>
          <p:cNvSpPr/>
          <p:nvPr/>
        </p:nvSpPr>
        <p:spPr>
          <a:xfrm>
            <a:off x="1676400" y="11474450"/>
            <a:ext cx="4267200" cy="349250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indent="0"/>
            <a:r>
              <a:rPr lang="ru" u="sng" sz="2400">
                <a:latin typeface="Arial"/>
              </a:rPr>
              <a:t>Общественно-деловые зоны</a:t>
            </a:r>
          </a:p>
        </p:txBody>
      </p:sp>
      <p:sp>
        <p:nvSpPr>
          <p:cNvPr id="12" name=""/>
          <p:cNvSpPr/>
          <p:nvPr/>
        </p:nvSpPr>
        <p:spPr>
          <a:xfrm>
            <a:off x="3625850" y="12503150"/>
            <a:ext cx="8058150" cy="336550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indent="0"/>
            <a:r>
              <a:rPr lang="ru" sz="2400">
                <a:latin typeface="Arial"/>
              </a:rPr>
              <a:t>общественная зона объектов социального назначения</a:t>
            </a:r>
          </a:p>
        </p:txBody>
      </p:sp>
      <p:sp>
        <p:nvSpPr>
          <p:cNvPr id="13" name=""/>
          <p:cNvSpPr/>
          <p:nvPr/>
        </p:nvSpPr>
        <p:spPr>
          <a:xfrm>
            <a:off x="3657600" y="13741400"/>
            <a:ext cx="7410450" cy="298450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indent="0"/>
            <a:r>
              <a:rPr lang="ru" sz="2400">
                <a:latin typeface="Arial"/>
              </a:rPr>
              <a:t>зона объектов общественно-делового назначения</a:t>
            </a:r>
          </a:p>
        </p:txBody>
      </p:sp>
      <p:sp>
        <p:nvSpPr>
          <p:cNvPr id="14" name=""/>
          <p:cNvSpPr/>
          <p:nvPr/>
        </p:nvSpPr>
        <p:spPr>
          <a:xfrm>
            <a:off x="1689100" y="17030700"/>
            <a:ext cx="7321550" cy="336550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indent="0"/>
            <a:r>
              <a:rPr lang="ru" u="sng" sz="2400">
                <a:latin typeface="Arial"/>
              </a:rPr>
              <a:t>Зоны транспортной и инженерной инфраструктур</a:t>
            </a:r>
          </a:p>
        </p:txBody>
      </p:sp>
      <p:sp>
        <p:nvSpPr>
          <p:cNvPr id="15" name=""/>
          <p:cNvSpPr/>
          <p:nvPr/>
        </p:nvSpPr>
        <p:spPr>
          <a:xfrm>
            <a:off x="1733550" y="14903450"/>
            <a:ext cx="3638550" cy="228600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indent="0">
              <a:spcAft>
                <a:spcPts val="4410"/>
              </a:spcAft>
            </a:pPr>
            <a:r>
              <a:rPr lang="ru" u="sng" sz="2400">
                <a:latin typeface="Arial"/>
              </a:rPr>
              <a:t>Производственные зоны</a:t>
            </a:r>
          </a:p>
        </p:txBody>
      </p:sp>
      <p:sp>
        <p:nvSpPr>
          <p:cNvPr id="16" name=""/>
          <p:cNvSpPr/>
          <p:nvPr/>
        </p:nvSpPr>
        <p:spPr>
          <a:xfrm>
            <a:off x="3651250" y="15957550"/>
            <a:ext cx="5657850" cy="298450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algn="r" indent="0"/>
            <a:r>
              <a:rPr lang="ru" sz="2400">
                <a:latin typeface="Arial"/>
              </a:rPr>
              <a:t>зона предприятий IV класса вредности</a:t>
            </a:r>
          </a:p>
        </p:txBody>
      </p:sp>
      <p:sp>
        <p:nvSpPr>
          <p:cNvPr id="17" name=""/>
          <p:cNvSpPr/>
          <p:nvPr/>
        </p:nvSpPr>
        <p:spPr>
          <a:xfrm>
            <a:off x="1682750" y="18230850"/>
            <a:ext cx="6673850" cy="1289050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indent="1993900">
              <a:lnSpc>
                <a:spcPts val="8300"/>
              </a:lnSpc>
            </a:pPr>
            <a:r>
              <a:rPr lang="ru" sz="2400">
                <a:latin typeface="Arial"/>
              </a:rPr>
              <a:t>зона инженерных сооружений Зоны сельскохозяйственного использования</a:t>
            </a:r>
          </a:p>
        </p:txBody>
      </p:sp>
      <p:sp>
        <p:nvSpPr>
          <p:cNvPr id="18" name=""/>
          <p:cNvSpPr/>
          <p:nvPr/>
        </p:nvSpPr>
        <p:spPr>
          <a:xfrm>
            <a:off x="1638300" y="32264350"/>
            <a:ext cx="4749800" cy="349250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indent="0"/>
            <a:r>
              <a:rPr lang="ru" u="sng" sz="2400">
                <a:latin typeface="Arial"/>
              </a:rPr>
              <a:t>Зоны специального назначения</a:t>
            </a:r>
          </a:p>
        </p:txBody>
      </p:sp>
      <p:sp>
        <p:nvSpPr>
          <p:cNvPr id="19" name=""/>
          <p:cNvSpPr/>
          <p:nvPr/>
        </p:nvSpPr>
        <p:spPr>
          <a:xfrm>
            <a:off x="3562350" y="33191450"/>
            <a:ext cx="2127250" cy="336550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indent="0"/>
            <a:r>
              <a:rPr lang="ru" sz="2400">
                <a:latin typeface="Arial"/>
              </a:rPr>
              <a:t>зона кладбищ</a:t>
            </a:r>
          </a:p>
        </p:txBody>
      </p:sp>
      <p:sp>
        <p:nvSpPr>
          <p:cNvPr id="20" name=""/>
          <p:cNvSpPr/>
          <p:nvPr/>
        </p:nvSpPr>
        <p:spPr>
          <a:xfrm>
            <a:off x="1638300" y="34163000"/>
            <a:ext cx="5943600" cy="368300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indent="0"/>
            <a:r>
              <a:rPr lang="ru" u="sng" sz="2400">
                <a:latin typeface="Arial"/>
              </a:rPr>
              <a:t>Зона </a:t>
            </a:r>
            <a:r>
              <a:rPr lang="ru" u="sng" cap="small" sz="2100">
                <a:latin typeface="Microsoft Sans Serif"/>
              </a:rPr>
              <a:t>культовых </a:t>
            </a:r>
            <a:r>
              <a:rPr lang="ru" u="sng" sz="2400">
                <a:latin typeface="Arial"/>
              </a:rPr>
              <a:t>объектов и сооружений</a:t>
            </a:r>
          </a:p>
        </p:txBody>
      </p:sp>
      <p:sp>
        <p:nvSpPr>
          <p:cNvPr id="21" name=""/>
          <p:cNvSpPr/>
          <p:nvPr/>
        </p:nvSpPr>
        <p:spPr>
          <a:xfrm>
            <a:off x="3594100" y="35090100"/>
            <a:ext cx="5861050" cy="336550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indent="0"/>
            <a:r>
              <a:rPr lang="ru" sz="2400">
                <a:latin typeface="Arial"/>
              </a:rPr>
              <a:t>зона культовых объектов и сооружений</a:t>
            </a:r>
          </a:p>
        </p:txBody>
      </p:sp>
      <p:sp>
        <p:nvSpPr>
          <p:cNvPr id="22" name=""/>
          <p:cNvSpPr/>
          <p:nvPr/>
        </p:nvSpPr>
        <p:spPr>
          <a:xfrm>
            <a:off x="1657350" y="36061650"/>
            <a:ext cx="5200650" cy="654050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indent="0">
              <a:lnSpc>
                <a:spcPts val="3100"/>
              </a:lnSpc>
              <a:spcAft>
                <a:spcPts val="1260"/>
              </a:spcAft>
            </a:pPr>
            <a:r>
              <a:rPr lang="ru" u="sng" sz="2600" spc="-50">
                <a:solidFill>
                  <a:srgbClr val="770101"/>
                </a:solidFill>
                <a:latin typeface="Arial"/>
              </a:rPr>
              <a:t>Территории без установленных градостроительных регламентов</a:t>
            </a:r>
          </a:p>
        </p:txBody>
      </p:sp>
      <p:sp>
        <p:nvSpPr>
          <p:cNvPr id="23" name=""/>
          <p:cNvSpPr/>
          <p:nvPr/>
        </p:nvSpPr>
        <p:spPr>
          <a:xfrm>
            <a:off x="3454400" y="37179250"/>
            <a:ext cx="4673600" cy="577850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indent="0">
              <a:lnSpc>
                <a:spcPts val="2800"/>
              </a:lnSpc>
            </a:pPr>
            <a:r>
              <a:rPr lang="ru" sz="2400">
                <a:latin typeface="Arial"/>
              </a:rPr>
              <a:t>земли с.х. назначения (сельскохозяйственные угодья)</a:t>
            </a:r>
          </a:p>
        </p:txBody>
      </p:sp>
      <p:sp>
        <p:nvSpPr>
          <p:cNvPr id="24" name=""/>
          <p:cNvSpPr/>
          <p:nvPr/>
        </p:nvSpPr>
        <p:spPr>
          <a:xfrm>
            <a:off x="3454400" y="38341300"/>
            <a:ext cx="3232150" cy="323850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indent="0"/>
            <a:r>
              <a:rPr lang="ru" sz="2400">
                <a:latin typeface="Arial"/>
              </a:rPr>
              <a:t>земли лесного фонда</a:t>
            </a:r>
          </a:p>
        </p:txBody>
      </p:sp>
      <p:sp>
        <p:nvSpPr>
          <p:cNvPr id="25" name=""/>
          <p:cNvSpPr/>
          <p:nvPr/>
        </p:nvSpPr>
        <p:spPr>
          <a:xfrm>
            <a:off x="3454400" y="39420800"/>
            <a:ext cx="1974850" cy="196850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indent="0"/>
            <a:r>
              <a:rPr lang="ru" sz="2400">
                <a:latin typeface="Arial"/>
              </a:rPr>
              <a:t>земли запаса</a:t>
            </a:r>
          </a:p>
        </p:txBody>
      </p:sp>
      <p:sp>
        <p:nvSpPr>
          <p:cNvPr id="26" name=""/>
          <p:cNvSpPr/>
          <p:nvPr/>
        </p:nvSpPr>
        <p:spPr>
          <a:xfrm>
            <a:off x="3454400" y="40347900"/>
            <a:ext cx="5162550" cy="590550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algn="just" indent="0">
              <a:lnSpc>
                <a:spcPts val="2800"/>
              </a:lnSpc>
            </a:pPr>
            <a:r>
              <a:rPr lang="ru" sz="2400">
                <a:latin typeface="Arial"/>
              </a:rPr>
              <a:t>территории, предоставленные для добычи полезных ископаемых</a:t>
            </a:r>
          </a:p>
        </p:txBody>
      </p:sp>
      <p:sp>
        <p:nvSpPr>
          <p:cNvPr id="27" name=""/>
          <p:cNvSpPr/>
          <p:nvPr/>
        </p:nvSpPr>
        <p:spPr>
          <a:xfrm>
            <a:off x="3441700" y="41427400"/>
            <a:ext cx="5518150" cy="1619250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marR="1816100" indent="0">
              <a:lnSpc>
                <a:spcPts val="2800"/>
              </a:lnSpc>
              <a:spcAft>
                <a:spcPts val="1470"/>
              </a:spcAft>
            </a:pPr>
            <a:r>
              <a:rPr lang="ru" sz="2400">
                <a:latin typeface="Arial"/>
              </a:rPr>
              <a:t>территории покрытые поверхностными водами</a:t>
            </a:r>
          </a:p>
          <a:p>
            <a:pPr indent="0">
              <a:lnSpc>
                <a:spcPts val="2800"/>
              </a:lnSpc>
            </a:pPr>
            <a:r>
              <a:rPr lang="ru" sz="2400">
                <a:latin typeface="Arial"/>
              </a:rPr>
              <a:t>территории общего пользования автодороги, улицы (без обозначения)</a:t>
            </a:r>
          </a:p>
        </p:txBody>
      </p:sp>
      <p:sp>
        <p:nvSpPr>
          <p:cNvPr id="28" name=""/>
          <p:cNvSpPr/>
          <p:nvPr/>
        </p:nvSpPr>
        <p:spPr>
          <a:xfrm>
            <a:off x="15976600" y="36449000"/>
            <a:ext cx="1860550" cy="323850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indent="0"/>
            <a:r>
              <a:rPr lang="ru" sz="2400">
                <a:latin typeface="Arial"/>
              </a:rPr>
              <a:t>Граница СЗЗ</a:t>
            </a:r>
          </a:p>
        </p:txBody>
      </p:sp>
      <p:sp>
        <p:nvSpPr>
          <p:cNvPr id="29" name=""/>
          <p:cNvSpPr/>
          <p:nvPr/>
        </p:nvSpPr>
        <p:spPr>
          <a:xfrm>
            <a:off x="15989300" y="39522400"/>
            <a:ext cx="5772150" cy="336550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indent="0"/>
            <a:r>
              <a:rPr lang="ru" sz="2400">
                <a:latin typeface="Arial"/>
              </a:rPr>
              <a:t>Граница прибрежной защитной полосы</a:t>
            </a:r>
          </a:p>
        </p:txBody>
      </p:sp>
      <p:sp>
        <p:nvSpPr>
          <p:cNvPr id="30" name=""/>
          <p:cNvSpPr/>
          <p:nvPr/>
        </p:nvSpPr>
        <p:spPr>
          <a:xfrm>
            <a:off x="3594100" y="20434300"/>
            <a:ext cx="5238750" cy="260350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indent="0"/>
            <a:r>
              <a:rPr lang="ru" sz="2400">
                <a:latin typeface="Arial"/>
              </a:rPr>
              <a:t>зона сельскохозяйственных угоди и</a:t>
            </a:r>
          </a:p>
        </p:txBody>
      </p:sp>
      <p:sp>
        <p:nvSpPr>
          <p:cNvPr id="31" name=""/>
          <p:cNvSpPr/>
          <p:nvPr/>
        </p:nvSpPr>
        <p:spPr>
          <a:xfrm>
            <a:off x="1701800" y="21501100"/>
            <a:ext cx="3143250" cy="323850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indent="0"/>
            <a:r>
              <a:rPr lang="ru" u="sng" sz="2400">
                <a:latin typeface="Arial"/>
              </a:rPr>
              <a:t>Рекреационные зоны</a:t>
            </a:r>
          </a:p>
        </p:txBody>
      </p:sp>
      <p:sp>
        <p:nvSpPr>
          <p:cNvPr id="32" name=""/>
          <p:cNvSpPr/>
          <p:nvPr/>
        </p:nvSpPr>
        <p:spPr>
          <a:xfrm>
            <a:off x="3606800" y="22440900"/>
            <a:ext cx="2432050" cy="615950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algn="just" indent="0">
              <a:lnSpc>
                <a:spcPts val="2800"/>
              </a:lnSpc>
            </a:pPr>
            <a:r>
              <a:rPr lang="ru" sz="2400">
                <a:latin typeface="Arial"/>
              </a:rPr>
              <a:t>зона природных и лесопарков</a:t>
            </a:r>
          </a:p>
        </p:txBody>
      </p:sp>
      <p:sp>
        <p:nvSpPr>
          <p:cNvPr id="33" name=""/>
          <p:cNvSpPr/>
          <p:nvPr/>
        </p:nvSpPr>
        <p:spPr>
          <a:xfrm>
            <a:off x="15976600" y="37261800"/>
            <a:ext cx="5264150" cy="1504950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algn="just" indent="0">
              <a:lnSpc>
                <a:spcPts val="2800"/>
              </a:lnSpc>
              <a:spcAft>
                <a:spcPts val="2310"/>
              </a:spcAft>
            </a:pPr>
            <a:r>
              <a:rPr lang="ru" sz="2400">
                <a:latin typeface="Arial"/>
              </a:rPr>
              <a:t>Граница охранной зоны источников питьевого водоснабжения (1 пояс)</a:t>
            </a:r>
          </a:p>
          <a:p>
            <a:pPr algn="just" indent="0"/>
            <a:r>
              <a:rPr lang="ru" sz="2400">
                <a:latin typeface="Arial"/>
              </a:rPr>
              <a:t>Водоохранная зона</a:t>
            </a:r>
          </a:p>
        </p:txBody>
      </p:sp>
      <p:sp>
        <p:nvSpPr>
          <p:cNvPr id="34" name=""/>
          <p:cNvSpPr/>
          <p:nvPr/>
        </p:nvSpPr>
        <p:spPr>
          <a:xfrm>
            <a:off x="15963900" y="40462200"/>
            <a:ext cx="7677150" cy="1911350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indent="0">
              <a:lnSpc>
                <a:spcPts val="2800"/>
              </a:lnSpc>
              <a:spcAft>
                <a:spcPts val="2730"/>
              </a:spcAft>
            </a:pPr>
            <a:r>
              <a:rPr lang="ru" sz="2400">
                <a:latin typeface="Arial"/>
              </a:rPr>
              <a:t>Граница охранной зоны объектов электросетевого хозяйства ВЛ 110 кВ, ВЛ 10 кВ, ПС Юрьево 110/10 кВ</a:t>
            </a:r>
          </a:p>
          <a:p>
            <a:pPr indent="0">
              <a:lnSpc>
                <a:spcPts val="2800"/>
              </a:lnSpc>
            </a:pPr>
            <a:r>
              <a:rPr lang="ru" sz="2400">
                <a:latin typeface="Arial"/>
              </a:rPr>
              <a:t>Граница придорожной полосы автодороги общего пользования федерального значения "Вятка"</a:t>
            </a:r>
          </a:p>
        </p:txBody>
      </p:sp>
      <p:sp>
        <p:nvSpPr>
          <p:cNvPr id="35" name=""/>
          <p:cNvSpPr/>
          <p:nvPr/>
        </p:nvSpPr>
        <p:spPr>
          <a:xfrm>
            <a:off x="13931900" y="35483800"/>
            <a:ext cx="8267700" cy="304800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indent="0"/>
            <a:r>
              <a:rPr lang="ru" u="sng" sz="2400">
                <a:solidFill>
                  <a:srgbClr val="770101"/>
                </a:solidFill>
                <a:latin typeface="Arial"/>
              </a:rPr>
              <a:t>Зоны с особыми условиями использования территории</a:t>
            </a:r>
          </a:p>
        </p:txBody>
      </p:sp>
      <p:sp>
        <p:nvSpPr>
          <p:cNvPr id="36" name=""/>
          <p:cNvSpPr/>
          <p:nvPr/>
        </p:nvSpPr>
        <p:spPr>
          <a:xfrm>
            <a:off x="38468300" y="40716200"/>
            <a:ext cx="8020050" cy="1390650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indent="0">
              <a:lnSpc>
                <a:spcPts val="2800"/>
              </a:lnSpc>
            </a:pPr>
            <a:r>
              <a:rPr lang="ru" sz="2400">
                <a:latin typeface="Arial"/>
              </a:rPr>
              <a:t>= Граница территории объекта культурного</a:t>
            </a:r>
          </a:p>
          <a:p>
            <a:pPr marL="520700" indent="0">
              <a:lnSpc>
                <a:spcPts val="2800"/>
              </a:lnSpc>
            </a:pPr>
            <a:r>
              <a:rPr lang="ru" sz="2400">
                <a:latin typeface="Arial"/>
              </a:rPr>
              <a:t>наследия (памятника истории и культуры) народов Российской Федерации федерального значения «Церковь Ильинская, 1767 г.»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